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Poppins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Nuni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7.xml"/><Relationship Id="rId55" Type="http://schemas.openxmlformats.org/officeDocument/2006/relationships/font" Target="fonts/PoppinsMedium-bold.fntdata"/><Relationship Id="rId10" Type="http://schemas.openxmlformats.org/officeDocument/2006/relationships/slide" Target="slides/slide6.xml"/><Relationship Id="rId54" Type="http://schemas.openxmlformats.org/officeDocument/2006/relationships/font" Target="fonts/PoppinsMedium-regular.fntdata"/><Relationship Id="rId13" Type="http://schemas.openxmlformats.org/officeDocument/2006/relationships/slide" Target="slides/slide9.xml"/><Relationship Id="rId57" Type="http://schemas.openxmlformats.org/officeDocument/2006/relationships/font" Target="fonts/Poppins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Poppins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1ed480d6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81ed480d6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81ed480d6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24" name="Google Shape;32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38" name="Google Shape;33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46" name="Google Shape;34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78" name="Google Shape;37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930f02e85_0_1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930f02e85_0_1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8930f02e85_0_1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98" name="Google Shape;39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06" name="Google Shape;40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35" name="Google Shape;43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43" name="Google Shape;4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930f02e8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930f02e8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8930f02e85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930f02e85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930f02e85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8930f02e85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930f02e8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930f02e8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8930f02e85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930f02e85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930f02e85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8930f02e85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930f02e85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930f02e85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8930f02e85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930f02e85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930f02e85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8930f02e85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930f02e85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930f02e8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8930f02e85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930f02e85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930f02e85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8930f02e85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930f02e85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930f02e85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8930f02e85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930f02e85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930f02e85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8930f02e85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930f02e85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930f02e85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8930f02e85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55" name="Google Shape;55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1ed480d6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1ed480d6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81ed480d63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79" name="Google Shape;57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87" name="Google Shape;58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79" name="Google Shape;1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04" name="Google Shape;20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31" name="Google Shape;2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930f02e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930f02e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8930f02e8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0259" y="790"/>
            <a:ext cx="3000409" cy="1392365"/>
            <a:chOff x="255200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07163" y="790"/>
            <a:ext cx="3000409" cy="1392365"/>
            <a:chOff x="905395" y="592"/>
            <a:chExt cx="2250363" cy="1044300"/>
          </a:xfrm>
        </p:grpSpPr>
        <p:sp>
          <p:nvSpPr>
            <p:cNvPr id="23" name="Google Shape;23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9409957" y="6784"/>
            <a:ext cx="2468376" cy="1002839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8737606" y="5623802"/>
            <a:ext cx="3185498" cy="1234317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65762" y="5407536"/>
            <a:ext cx="3727293" cy="1444382"/>
            <a:chOff x="6917201" y="0"/>
            <a:chExt cx="2227777" cy="863400"/>
          </a:xfrm>
        </p:grpSpPr>
        <p:sp>
          <p:nvSpPr>
            <p:cNvPr id="35" name="Google Shape;35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2478267" y="4550878"/>
            <a:ext cx="7148400" cy="69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7945629" y="5492768"/>
            <a:ext cx="3361269" cy="1365553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11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120" name="Google Shape;120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1847800" y="1845133"/>
            <a:ext cx="8496300" cy="183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None/>
              <a:defRPr sz="11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1847800" y="3818467"/>
            <a:ext cx="8496300" cy="8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55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3" name="Google Shape;133;p14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5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55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 flipH="1">
            <a:off x="6342900" y="3079200"/>
            <a:ext cx="58491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7458691" y="5281486"/>
            <a:ext cx="3880118" cy="1576482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265762" y="3"/>
            <a:ext cx="3727293" cy="1444382"/>
            <a:chOff x="6917201" y="0"/>
            <a:chExt cx="2227777" cy="863400"/>
          </a:xfrm>
        </p:grpSpPr>
        <p:sp>
          <p:nvSpPr>
            <p:cNvPr id="48" name="Google Shape;48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3"/>
          <p:cNvSpPr txBox="1"/>
          <p:nvPr>
            <p:ph type="title"/>
          </p:nvPr>
        </p:nvSpPr>
        <p:spPr>
          <a:xfrm>
            <a:off x="2518245" y="2328133"/>
            <a:ext cx="7170000" cy="219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" name="Google Shape;65;p5"/>
          <p:cNvSpPr txBox="1"/>
          <p:nvPr>
            <p:ph idx="1" type="body"/>
          </p:nvPr>
        </p:nvSpPr>
        <p:spPr>
          <a:xfrm>
            <a:off x="10922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2" type="body"/>
          </p:nvPr>
        </p:nvSpPr>
        <p:spPr>
          <a:xfrm>
            <a:off x="6184900" y="2654300"/>
            <a:ext cx="4914900" cy="326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" name="Google Shape;73;p6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1092200" y="1127467"/>
            <a:ext cx="4945500" cy="184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107600" y="3092067"/>
            <a:ext cx="4945500" cy="282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3764192"/>
            <a:ext cx="98256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flipH="1">
            <a:off x="4777714" y="2072150"/>
            <a:ext cx="74139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341189" y="-11"/>
            <a:ext cx="3001758" cy="1391229"/>
            <a:chOff x="3961956" y="4383950"/>
            <a:chExt cx="1160548" cy="548700"/>
          </a:xfrm>
        </p:grpSpPr>
        <p:sp>
          <p:nvSpPr>
            <p:cNvPr id="85" name="Google Shape;85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46579" y="6029501"/>
            <a:ext cx="2124408" cy="82273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7848470" y="1657"/>
            <a:ext cx="4343273" cy="1681990"/>
            <a:chOff x="6917201" y="0"/>
            <a:chExt cx="2227777" cy="863400"/>
          </a:xfrm>
        </p:grpSpPr>
        <p:sp>
          <p:nvSpPr>
            <p:cNvPr id="94" name="Google Shape;94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 txBox="1"/>
          <p:nvPr>
            <p:ph type="title"/>
          </p:nvPr>
        </p:nvSpPr>
        <p:spPr>
          <a:xfrm>
            <a:off x="1858572" y="1734861"/>
            <a:ext cx="8489100" cy="338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2" type="body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437367" y="5551333"/>
            <a:ext cx="9886800" cy="8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Nunito"/>
              <a:buNone/>
              <a:defRPr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  <a:defRPr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○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■"/>
              <a:defRPr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drive/folders/1UmBe5rNGwQ02VqgAjm9BIGJMQkPtPLaM?usp=sharing" TargetMode="External"/><Relationship Id="rId4" Type="http://schemas.openxmlformats.org/officeDocument/2006/relationships/hyperlink" Target="https://github.com/gursimran18/Flipkart-2022-Jedi-Group-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19293" l="3841" r="2909" t="20972"/>
          <a:stretch/>
        </p:blipFill>
        <p:spPr>
          <a:xfrm>
            <a:off x="2483525" y="94675"/>
            <a:ext cx="7047850" cy="25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1775550" y="2461150"/>
            <a:ext cx="8640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endParaRPr sz="4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(using Core JAVA, Rest, Dropwizard &amp; SQL)</a:t>
            </a:r>
            <a:endParaRPr sz="1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578900" y="4023575"/>
            <a:ext cx="3379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Presenters: 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Gursimran Kaur Saini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Shivam Pandey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Ayushma Sharma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Anushka Srivastava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Anima Mundra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Chethana T.S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8634990" y="3586652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1" name="Google Shape;251;p27"/>
          <p:cNvGrpSpPr/>
          <p:nvPr/>
        </p:nvGrpSpPr>
        <p:grpSpPr>
          <a:xfrm>
            <a:off x="2721174" y="773814"/>
            <a:ext cx="6797107" cy="5603092"/>
            <a:chOff x="1559708" y="795543"/>
            <a:chExt cx="7842514" cy="7215830"/>
          </a:xfrm>
        </p:grpSpPr>
        <p:grpSp>
          <p:nvGrpSpPr>
            <p:cNvPr id="252" name="Google Shape;252;p27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53" name="Google Shape;253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55" name="Google Shape;255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59" name="Google Shape;259;p27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60" name="Google Shape;260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1" name="Google Shape;261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62" name="Google Shape;262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66" name="Google Shape;266;p27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67" name="Google Shape;267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8" name="Google Shape;268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69" name="Google Shape;269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3" name="Google Shape;273;p27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74" name="Google Shape;274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6" name="Google Shape;276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0" name="Google Shape;280;p27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81" name="Google Shape;281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2" name="Google Shape;282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3" name="Google Shape;283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87" name="Google Shape;287;p27"/>
          <p:cNvSpPr/>
          <p:nvPr/>
        </p:nvSpPr>
        <p:spPr>
          <a:xfrm>
            <a:off x="7859543" y="4358921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6846532" y="5022309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5970930" y="5640874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9700002" y="2293650"/>
            <a:ext cx="237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Deployed the project using JAVA, Jersey and Dropwizard</a:t>
            </a:r>
            <a:endParaRPr sz="1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Designed the UML diagrams for the problem.</a:t>
            </a:r>
            <a:endParaRPr sz="1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8209664" y="4198700"/>
            <a:ext cx="39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Decided the Technologies JAVA/REST/Dropwizard/Git</a:t>
            </a:r>
            <a:endParaRPr sz="15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9034025" y="3313725"/>
            <a:ext cx="3118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Wrote JAVA core production code for the problem based on UML models.</a:t>
            </a:r>
            <a:endParaRPr sz="1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6066201" y="4038500"/>
            <a:ext cx="5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4993964" y="5038292"/>
            <a:ext cx="3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7"/>
          <p:cNvGrpSpPr/>
          <p:nvPr/>
        </p:nvGrpSpPr>
        <p:grpSpPr>
          <a:xfrm>
            <a:off x="6188095" y="27001"/>
            <a:ext cx="1971166" cy="914671"/>
            <a:chOff x="5996394" y="922673"/>
            <a:chExt cx="2171605" cy="975441"/>
          </a:xfrm>
        </p:grpSpPr>
        <p:sp>
          <p:nvSpPr>
            <p:cNvPr id="300" name="Google Shape;300;p27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01" name="Google Shape;301;p27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2" name="Google Shape;302;p27"/>
          <p:cNvGrpSpPr/>
          <p:nvPr/>
        </p:nvGrpSpPr>
        <p:grpSpPr>
          <a:xfrm>
            <a:off x="4800235" y="1214828"/>
            <a:ext cx="2375995" cy="975441"/>
            <a:chOff x="5030787" y="1877265"/>
            <a:chExt cx="2183819" cy="975441"/>
          </a:xfrm>
        </p:grpSpPr>
        <p:sp>
          <p:nvSpPr>
            <p:cNvPr id="303" name="Google Shape;303;p27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04" name="Google Shape;304;p27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5" name="Google Shape;305;p27"/>
          <p:cNvGrpSpPr/>
          <p:nvPr/>
        </p:nvGrpSpPr>
        <p:grpSpPr>
          <a:xfrm>
            <a:off x="3742345" y="2082576"/>
            <a:ext cx="2445772" cy="1068498"/>
            <a:chOff x="4065182" y="2756022"/>
            <a:chExt cx="2190374" cy="975441"/>
          </a:xfrm>
        </p:grpSpPr>
        <p:sp>
          <p:nvSpPr>
            <p:cNvPr id="306" name="Google Shape;306;p27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07" name="Google Shape;307;p27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8" name="Google Shape;308;p27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09" name="Google Shape;309;p27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0" name="Google Shape;310;p27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1" name="Google Shape;311;p27"/>
          <p:cNvGrpSpPr/>
          <p:nvPr/>
        </p:nvGrpSpPr>
        <p:grpSpPr>
          <a:xfrm>
            <a:off x="1320018" y="3602230"/>
            <a:ext cx="3118712" cy="1272755"/>
            <a:chOff x="2596540" y="4354454"/>
            <a:chExt cx="2217514" cy="975441"/>
          </a:xfrm>
        </p:grpSpPr>
        <p:sp>
          <p:nvSpPr>
            <p:cNvPr id="312" name="Google Shape;312;p27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3" name="Google Shape;313;p27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4" name="Google Shape;314;p27"/>
          <p:cNvSpPr/>
          <p:nvPr/>
        </p:nvSpPr>
        <p:spPr>
          <a:xfrm>
            <a:off x="6035450" y="328325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4641603" y="1516525"/>
            <a:ext cx="14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909773" y="4121797"/>
            <a:ext cx="219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3787080" y="2403089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6187850" y="5793415"/>
            <a:ext cx="3366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Started with linux and git. Learned UML and SDLC and done analysis of 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problem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statement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 using UML modelling.</a:t>
            </a:r>
            <a:r>
              <a:rPr lang="en-US" sz="17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3787076" y="5734850"/>
            <a:ext cx="5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type="ctrTitle"/>
          </p:nvPr>
        </p:nvSpPr>
        <p:spPr>
          <a:xfrm>
            <a:off x="1074500" y="2907600"/>
            <a:ext cx="371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7192"/>
              <a:buFont typeface="Poppins Medium"/>
              <a:buNone/>
            </a:pPr>
            <a:r>
              <a:rPr lang="en-US" sz="5700"/>
              <a:t>Our Team</a:t>
            </a:r>
            <a:endParaRPr sz="2700"/>
          </a:p>
        </p:txBody>
      </p:sp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8" name="Google Shape;328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5" r="11344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/>
        </p:nvSpPr>
        <p:spPr>
          <a:xfrm>
            <a:off x="4622100" y="3334750"/>
            <a:ext cx="29478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A86E8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60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Trainees</a:t>
            </a:r>
            <a:endParaRPr sz="260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Gursimran Kaur Saini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Shivam Pandey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Ayushma Sharma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Anushka Srivastava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Anima Mundra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Chethana T.S</a:t>
            </a:r>
            <a:endParaRPr sz="23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4208000" y="1497577"/>
            <a:ext cx="34620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b="1" sz="2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SME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9795"/>
              <a:buFont typeface="Poppins Medium"/>
              <a:buNone/>
            </a:pPr>
            <a:r>
              <a:rPr lang="en-US" sz="4900"/>
              <a:t>Project Goals</a:t>
            </a:r>
            <a:endParaRPr sz="1900"/>
          </a:p>
        </p:txBody>
      </p:sp>
      <p:sp>
        <p:nvSpPr>
          <p:cNvPr id="341" name="Google Shape;341;p3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5" r="880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1" lang="en-US" sz="3200">
                <a:solidFill>
                  <a:srgbClr val="0000FF"/>
                </a:solidFill>
              </a:rPr>
              <a:t>Our Vision</a:t>
            </a:r>
            <a:endParaRPr sz="3200">
              <a:solidFill>
                <a:srgbClr val="0000FF"/>
              </a:solidFill>
            </a:endParaRPr>
          </a:p>
        </p:txBody>
      </p:sp>
      <p:grpSp>
        <p:nvGrpSpPr>
          <p:cNvPr id="349" name="Google Shape;349;p31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50" name="Google Shape;350;p31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51" name="Google Shape;351;p31"/>
            <p:cNvPicPr preferRelativeResize="0"/>
            <p:nvPr/>
          </p:nvPicPr>
          <p:blipFill rotWithShape="1">
            <a:blip r:embed="rId3">
              <a:alphaModFix/>
            </a:blip>
            <a:srcRect b="16268" l="24437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1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3" name="Google Shape;353;p31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354" name="Google Shape;354;p31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56" name="Google Shape;356;p31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57" name="Google Shape;35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1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31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61" name="Google Shape;361;p31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63" name="Google Shape;363;p31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64" name="Google Shape;364;p31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31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67" name="Google Shape;36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31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69" name="Google Shape;369;p31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70" name="Google Shape;370;p31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71" name="Google Shape;371;p3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31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73" name="Google Shape;373;p31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374" name="Google Shape;374;p31"/>
          <p:cNvSpPr txBox="1"/>
          <p:nvPr/>
        </p:nvSpPr>
        <p:spPr>
          <a:xfrm>
            <a:off x="458000" y="1295644"/>
            <a:ext cx="67416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using Java development tools and technologies, REST and Dropwizard. Couple it with MySQL where a user can have one of the 3 roles - Admin, Professor or Student and perform actions according to role.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All the functionalities like viewing courses, grades, 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recording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 grades, adding, deleting, viewing users and course by ADMIN needs to be implemented.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ctrTitle"/>
          </p:nvPr>
        </p:nvSpPr>
        <p:spPr>
          <a:xfrm>
            <a:off x="1068000" y="2560300"/>
            <a:ext cx="3413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381" name="Google Shape;381;p3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47" y="916621"/>
            <a:ext cx="5984001" cy="52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650475" y="1775700"/>
            <a:ext cx="106074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Diagrams Link: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https://drive.google.com/drive/folders/1UmBe5rNGwQ02VqgAjm9BIGJMQkPtPLaM?usp=sharing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Project URL: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https://github.com/gursimran18/Flipkart-2022-Jedi-Group-E</a:t>
            </a:r>
            <a:endParaRPr sz="28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ctrTitle"/>
          </p:nvPr>
        </p:nvSpPr>
        <p:spPr>
          <a:xfrm>
            <a:off x="1211652" y="3138150"/>
            <a:ext cx="347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6274"/>
              <a:buFont typeface="Poppins Medium"/>
              <a:buNone/>
            </a:pPr>
            <a:r>
              <a:rPr lang="en-US" sz="5100"/>
              <a:t>Tech Stack</a:t>
            </a:r>
            <a:endParaRPr sz="2100"/>
          </a:p>
        </p:txBody>
      </p:sp>
      <p:sp>
        <p:nvSpPr>
          <p:cNvPr id="401" name="Google Shape;401;p3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8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1441704" y="367747"/>
            <a:ext cx="21945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5091384" y="367745"/>
            <a:ext cx="21945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8741050" y="367745"/>
            <a:ext cx="21945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1088374" y="1315438"/>
            <a:ext cx="21945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5091384" y="1237224"/>
            <a:ext cx="21945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7222947" y="1366438"/>
            <a:ext cx="21945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36"/>
          <p:cNvSpPr/>
          <p:nvPr/>
        </p:nvSpPr>
        <p:spPr>
          <a:xfrm flipH="1">
            <a:off x="1441709" y="1417507"/>
            <a:ext cx="2194500" cy="24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36"/>
          <p:cNvSpPr/>
          <p:nvPr/>
        </p:nvSpPr>
        <p:spPr>
          <a:xfrm flipH="1">
            <a:off x="1441689" y="2681241"/>
            <a:ext cx="2194500" cy="24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36"/>
          <p:cNvSpPr/>
          <p:nvPr/>
        </p:nvSpPr>
        <p:spPr>
          <a:xfrm flipH="1">
            <a:off x="8741050" y="1273935"/>
            <a:ext cx="2194500" cy="804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VCS</a:t>
            </a:r>
            <a:endParaRPr>
              <a:solidFill>
                <a:srgbClr val="191919"/>
              </a:solidFill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5512541" y="2545873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457" y="1820828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/>
          <p:nvPr/>
        </p:nvSpPr>
        <p:spPr>
          <a:xfrm flipH="1">
            <a:off x="5091363" y="1892181"/>
            <a:ext cx="2194500" cy="249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 flipH="1">
            <a:off x="1511738" y="4296347"/>
            <a:ext cx="2194500" cy="613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2060365" y="5115767"/>
            <a:ext cx="1097280" cy="61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0322" y="3091235"/>
            <a:ext cx="1097275" cy="29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9361" y="3588938"/>
            <a:ext cx="1079175" cy="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4323" y="2296573"/>
            <a:ext cx="1347820" cy="5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5510" y="2930363"/>
            <a:ext cx="1645569" cy="6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/>
          <p:nvPr/>
        </p:nvSpPr>
        <p:spPr>
          <a:xfrm flipH="1">
            <a:off x="8670988" y="4017473"/>
            <a:ext cx="2194500" cy="804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  <a:endParaRPr>
              <a:solidFill>
                <a:srgbClr val="191919"/>
              </a:solidFill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73875" y="4884825"/>
            <a:ext cx="2091624" cy="10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5131350" y="3710575"/>
            <a:ext cx="2194500" cy="7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 txBox="1"/>
          <p:nvPr/>
        </p:nvSpPr>
        <p:spPr>
          <a:xfrm>
            <a:off x="5669850" y="3768775"/>
            <a:ext cx="15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4250" y="4875175"/>
            <a:ext cx="2091625" cy="86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685953" y="1036457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b="1" lang="en-US" sz="4300"/>
              <a:t>    </a:t>
            </a:r>
            <a:r>
              <a:rPr b="1" lang="en-US" sz="4300">
                <a:solidFill>
                  <a:schemeClr val="dk2"/>
                </a:solidFill>
              </a:rPr>
              <a:t>What was planned for us</a:t>
            </a:r>
            <a:r>
              <a:rPr b="1" lang="en-US" sz="4300">
                <a:solidFill>
                  <a:schemeClr val="dk2"/>
                </a:solidFill>
              </a:rPr>
              <a:t>?</a:t>
            </a:r>
            <a:endParaRPr b="1" sz="4300">
              <a:solidFill>
                <a:schemeClr val="dk2"/>
              </a:solidFill>
            </a:endParaRPr>
          </a:p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1622875" y="1901623"/>
            <a:ext cx="10820100" cy="4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Pre Joining Program to make us project ready.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Started after the warm welcome by Flipkart and a really fun activity.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Read the pre reads of the topics of the pre learning program.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Had some prior knowledge of the industry standard working principles.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Some knowledge of the tools and technologies used in production.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 the end, now we are confident that we are project ready.</a:t>
            </a:r>
            <a:endParaRPr sz="20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ctrTitle"/>
          </p:nvPr>
        </p:nvSpPr>
        <p:spPr>
          <a:xfrm>
            <a:off x="830700" y="2847175"/>
            <a:ext cx="3963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Poppins Medium"/>
              <a:buNone/>
            </a:pPr>
            <a:r>
              <a:rPr b="1" lang="en-US" sz="4800"/>
              <a:t>Development</a:t>
            </a:r>
            <a:endParaRPr b="1" sz="1800"/>
          </a:p>
        </p:txBody>
      </p:sp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8"/>
          <p:cNvGrpSpPr/>
          <p:nvPr/>
        </p:nvGrpSpPr>
        <p:grpSpPr>
          <a:xfrm>
            <a:off x="986849" y="373375"/>
            <a:ext cx="9818805" cy="5634000"/>
            <a:chOff x="165195" y="-114326"/>
            <a:chExt cx="8296413" cy="5634000"/>
          </a:xfrm>
        </p:grpSpPr>
        <p:sp>
          <p:nvSpPr>
            <p:cNvPr id="446" name="Google Shape;446;p38"/>
            <p:cNvSpPr/>
            <p:nvPr/>
          </p:nvSpPr>
          <p:spPr>
            <a:xfrm>
              <a:off x="4143988" y="2761174"/>
              <a:ext cx="4317600" cy="2758500"/>
            </a:xfrm>
            <a:prstGeom prst="roundRect">
              <a:avLst>
                <a:gd fmla="val 10000" name="adj"/>
              </a:avLst>
            </a:prstGeom>
            <a:solidFill>
              <a:srgbClr val="000000"/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 txBox="1"/>
            <p:nvPr/>
          </p:nvSpPr>
          <p:spPr>
            <a:xfrm>
              <a:off x="6008118" y="3375974"/>
              <a:ext cx="2244900" cy="18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330200" lvl="1" marL="91440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 using JAVA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30200" lvl="1" marL="91440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Addition of database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30200" lvl="1" marL="91440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30200" lvl="1" marL="91440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VC using GIT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30200" lvl="1" marL="91440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Refractor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165195" y="2761174"/>
              <a:ext cx="3846900" cy="2758500"/>
            </a:xfrm>
            <a:prstGeom prst="roundRect">
              <a:avLst>
                <a:gd fmla="val 10000" name="adj"/>
              </a:avLst>
            </a:prstGeom>
            <a:solidFill>
              <a:srgbClr val="000000"/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 txBox="1"/>
            <p:nvPr/>
          </p:nvSpPr>
          <p:spPr>
            <a:xfrm>
              <a:off x="572955" y="3759777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4144008" y="-114326"/>
              <a:ext cx="4317600" cy="2758500"/>
            </a:xfrm>
            <a:prstGeom prst="roundRect">
              <a:avLst>
                <a:gd fmla="val 10000" name="adj"/>
              </a:avLst>
            </a:prstGeom>
            <a:solidFill>
              <a:srgbClr val="000000"/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8"/>
            <p:cNvSpPr txBox="1"/>
            <p:nvPr/>
          </p:nvSpPr>
          <p:spPr>
            <a:xfrm>
              <a:off x="6313425" y="221963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65301" y="-114326"/>
              <a:ext cx="3846900" cy="2758500"/>
            </a:xfrm>
            <a:prstGeom prst="roundRect">
              <a:avLst>
                <a:gd fmla="val 10000" name="adj"/>
              </a:avLst>
            </a:prstGeom>
            <a:solidFill>
              <a:srgbClr val="000000"/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 txBox="1"/>
            <p:nvPr/>
          </p:nvSpPr>
          <p:spPr>
            <a:xfrm>
              <a:off x="438970" y="352474"/>
              <a:ext cx="19857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17145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Modeling based on UML</a:t>
              </a:r>
              <a:endParaRPr b="1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lang="en-US" sz="16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Understanding of Problem Statement</a:t>
              </a:r>
              <a:endPara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1767116" y="412449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54F8B3"/>
                </a:gs>
                <a:gs pos="100000">
                  <a:srgbClr val="10B97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 txBox="1"/>
            <p:nvPr/>
          </p:nvSpPr>
          <p:spPr>
            <a:xfrm>
              <a:off x="2424672" y="1070005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Project </a:t>
              </a: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Planning</a:t>
              </a:r>
              <a:endParaRPr sz="2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54F8B3"/>
                </a:gs>
                <a:gs pos="100000">
                  <a:srgbClr val="10B97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 txBox="1"/>
            <p:nvPr/>
          </p:nvSpPr>
          <p:spPr>
            <a:xfrm>
              <a:off x="4144001" y="1033726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Project</a:t>
              </a: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 Grooming   </a:t>
              </a:r>
              <a:endParaRPr sz="2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 rot="10800000">
              <a:off x="4115848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54F8B3"/>
                </a:gs>
                <a:gs pos="100000">
                  <a:srgbClr val="10B97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 txBox="1"/>
            <p:nvPr/>
          </p:nvSpPr>
          <p:spPr>
            <a:xfrm>
              <a:off x="4115848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Project</a:t>
              </a: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 Implementation</a:t>
              </a:r>
              <a:endParaRPr sz="2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54F8B3"/>
                </a:gs>
                <a:gs pos="100000">
                  <a:srgbClr val="10B97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8"/>
            <p:cNvSpPr txBox="1"/>
            <p:nvPr/>
          </p:nvSpPr>
          <p:spPr>
            <a:xfrm>
              <a:off x="2424672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5511" y="60000"/>
                  </a:moveTo>
                  <a:lnTo>
                    <a:pt x="5511" y="60000"/>
                  </a:lnTo>
                  <a:cubicBezTo>
                    <a:pt x="5511" y="35033"/>
                    <a:pt x="23759" y="13520"/>
                    <a:pt x="49154" y="8551"/>
                  </a:cubicBezTo>
                  <a:cubicBezTo>
                    <a:pt x="74548" y="3581"/>
                    <a:pt x="100062" y="16529"/>
                    <a:pt x="110171" y="39517"/>
                  </a:cubicBezTo>
                  <a:lnTo>
                    <a:pt x="114632" y="39517"/>
                  </a:lnTo>
                  <a:lnTo>
                    <a:pt x="108979" y="60000"/>
                  </a:lnTo>
                  <a:lnTo>
                    <a:pt x="92590" y="39517"/>
                  </a:lnTo>
                  <a:lnTo>
                    <a:pt x="96411" y="39517"/>
                  </a:lnTo>
                  <a:cubicBezTo>
                    <a:pt x="85904" y="25616"/>
                    <a:pt x="66055" y="19326"/>
                    <a:pt x="47615" y="24054"/>
                  </a:cubicBezTo>
                  <a:cubicBezTo>
                    <a:pt x="29176" y="28782"/>
                    <a:pt x="16532" y="43404"/>
                    <a:pt x="16532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5511" y="60000"/>
                  </a:moveTo>
                  <a:lnTo>
                    <a:pt x="5511" y="60000"/>
                  </a:lnTo>
                  <a:cubicBezTo>
                    <a:pt x="5511" y="35033"/>
                    <a:pt x="23759" y="13520"/>
                    <a:pt x="49154" y="8551"/>
                  </a:cubicBezTo>
                  <a:cubicBezTo>
                    <a:pt x="74548" y="3581"/>
                    <a:pt x="100062" y="16529"/>
                    <a:pt x="110171" y="39517"/>
                  </a:cubicBezTo>
                  <a:lnTo>
                    <a:pt x="114632" y="39517"/>
                  </a:lnTo>
                  <a:lnTo>
                    <a:pt x="108979" y="60000"/>
                  </a:lnTo>
                  <a:lnTo>
                    <a:pt x="92590" y="39517"/>
                  </a:lnTo>
                  <a:lnTo>
                    <a:pt x="96411" y="39517"/>
                  </a:lnTo>
                  <a:cubicBezTo>
                    <a:pt x="85904" y="25616"/>
                    <a:pt x="66055" y="19326"/>
                    <a:pt x="47615" y="24054"/>
                  </a:cubicBezTo>
                  <a:cubicBezTo>
                    <a:pt x="29176" y="28782"/>
                    <a:pt x="16532" y="43404"/>
                    <a:pt x="16532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8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/>
          <p:nvPr>
            <p:ph type="ctrTitle"/>
          </p:nvPr>
        </p:nvSpPr>
        <p:spPr>
          <a:xfrm>
            <a:off x="2442350" y="2519651"/>
            <a:ext cx="7735500" cy="12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/>
              <a:t>UML DIAGRAMS</a:t>
            </a:r>
            <a:endParaRPr b="1" sz="7500"/>
          </a:p>
        </p:txBody>
      </p:sp>
      <p:sp>
        <p:nvSpPr>
          <p:cNvPr id="471" name="Google Shape;471;p3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Use Case Diagram - Student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78" name="Google Shape;478;p4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9" name="Google Shape;479;p40"/>
          <p:cNvPicPr preferRelativeResize="0"/>
          <p:nvPr/>
        </p:nvPicPr>
        <p:blipFill rotWithShape="1">
          <a:blip r:embed="rId3">
            <a:alphaModFix/>
          </a:blip>
          <a:srcRect b="14486" l="0" r="0" t="0"/>
          <a:stretch/>
        </p:blipFill>
        <p:spPr>
          <a:xfrm>
            <a:off x="4477250" y="152400"/>
            <a:ext cx="6115577" cy="6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>
            <p:ph type="ctrTitle"/>
          </p:nvPr>
        </p:nvSpPr>
        <p:spPr>
          <a:xfrm>
            <a:off x="657875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Use Case </a:t>
            </a:r>
            <a:r>
              <a:rPr b="1" lang="en-US" sz="1600">
                <a:solidFill>
                  <a:schemeClr val="dk2"/>
                </a:solidFill>
              </a:rPr>
              <a:t>Diagram -</a:t>
            </a:r>
            <a:r>
              <a:rPr b="1" lang="en-US" sz="1600">
                <a:solidFill>
                  <a:schemeClr val="dk2"/>
                </a:solidFill>
              </a:rPr>
              <a:t> Professor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86" name="Google Shape;486;p4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7" name="Google Shape;487;p41"/>
          <p:cNvPicPr preferRelativeResize="0"/>
          <p:nvPr/>
        </p:nvPicPr>
        <p:blipFill rotWithShape="1">
          <a:blip r:embed="rId3">
            <a:alphaModFix/>
          </a:blip>
          <a:srcRect b="14558" l="0" r="0" t="8578"/>
          <a:stretch/>
        </p:blipFill>
        <p:spPr>
          <a:xfrm>
            <a:off x="4463000" y="355325"/>
            <a:ext cx="5831000" cy="62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Use Case </a:t>
            </a:r>
            <a:r>
              <a:rPr b="1" lang="en-US" sz="1600">
                <a:solidFill>
                  <a:schemeClr val="dk2"/>
                </a:solidFill>
              </a:rPr>
              <a:t>Diagram -</a:t>
            </a:r>
            <a:r>
              <a:rPr b="1" lang="en-US" sz="1600">
                <a:solidFill>
                  <a:schemeClr val="dk2"/>
                </a:solidFill>
              </a:rPr>
              <a:t> Admin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94" name="Google Shape;494;p4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675" y="152400"/>
            <a:ext cx="7485775" cy="646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type="ctrTitle"/>
          </p:nvPr>
        </p:nvSpPr>
        <p:spPr>
          <a:xfrm>
            <a:off x="3459513" y="372637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Sequence </a:t>
            </a:r>
            <a:r>
              <a:rPr b="1" lang="en-US" sz="1600">
                <a:solidFill>
                  <a:schemeClr val="dk2"/>
                </a:solidFill>
              </a:rPr>
              <a:t>Diagram -</a:t>
            </a:r>
            <a:r>
              <a:rPr b="1" lang="en-US" sz="1600">
                <a:solidFill>
                  <a:schemeClr val="dk2"/>
                </a:solidFill>
              </a:rPr>
              <a:t> Student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02" name="Google Shape;502;p4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5" y="793575"/>
            <a:ext cx="10494449" cy="59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>
            <p:ph type="ctrTitle"/>
          </p:nvPr>
        </p:nvSpPr>
        <p:spPr>
          <a:xfrm>
            <a:off x="3456500" y="396337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Sequence </a:t>
            </a:r>
            <a:r>
              <a:rPr b="1" lang="en-US" sz="1600">
                <a:solidFill>
                  <a:schemeClr val="dk2"/>
                </a:solidFill>
              </a:rPr>
              <a:t>Diagram - </a:t>
            </a:r>
            <a:r>
              <a:rPr b="1" lang="en-US" sz="1600">
                <a:solidFill>
                  <a:schemeClr val="dk2"/>
                </a:solidFill>
              </a:rPr>
              <a:t> Professor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10" name="Google Shape;510;p4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44"/>
          <p:cNvPicPr preferRelativeResize="0"/>
          <p:nvPr/>
        </p:nvPicPr>
        <p:blipFill rotWithShape="1">
          <a:blip r:embed="rId3">
            <a:alphaModFix/>
          </a:blip>
          <a:srcRect b="13328" l="15039" r="-13784" t="7287"/>
          <a:stretch/>
        </p:blipFill>
        <p:spPr>
          <a:xfrm>
            <a:off x="2037275" y="615925"/>
            <a:ext cx="9594101" cy="60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>
            <p:ph type="ctrTitle"/>
          </p:nvPr>
        </p:nvSpPr>
        <p:spPr>
          <a:xfrm>
            <a:off x="405050" y="667500"/>
            <a:ext cx="4971600" cy="32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Sequence </a:t>
            </a:r>
            <a:r>
              <a:rPr b="1" lang="en-US" sz="1600">
                <a:solidFill>
                  <a:schemeClr val="dk2"/>
                </a:solidFill>
              </a:rPr>
              <a:t>Diagram -</a:t>
            </a:r>
            <a:r>
              <a:rPr b="1" lang="en-US" sz="1600">
                <a:solidFill>
                  <a:schemeClr val="dk2"/>
                </a:solidFill>
              </a:rPr>
              <a:t> Admin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275" y="147275"/>
            <a:ext cx="8176552" cy="656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/>
          <p:nvPr>
            <p:ph type="ctrTitle"/>
          </p:nvPr>
        </p:nvSpPr>
        <p:spPr>
          <a:xfrm>
            <a:off x="425925" y="39636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Class Diagram</a:t>
            </a:r>
            <a:endParaRPr b="1"/>
          </a:p>
        </p:txBody>
      </p:sp>
      <p:sp>
        <p:nvSpPr>
          <p:cNvPr id="526" name="Google Shape;526;p4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650" y="33900"/>
            <a:ext cx="9672423" cy="6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321350" y="770682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b="0" i="0" lang="en-US" sz="3500" u="none" cap="none" strike="noStrike">
                <a:latin typeface="Poppins Medium"/>
                <a:ea typeface="Poppins Medium"/>
                <a:cs typeface="Poppins Medium"/>
                <a:sym typeface="Poppins Medium"/>
              </a:rPr>
              <a:t>Framework for </a:t>
            </a:r>
            <a:r>
              <a:rPr lang="en-US" sz="3500"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r>
              <a:rPr b="0" i="0" lang="en-US" sz="3500" u="none" cap="none" strike="noStrike">
                <a:latin typeface="Poppins Medium"/>
                <a:ea typeface="Poppins Medium"/>
                <a:cs typeface="Poppins Medium"/>
                <a:sym typeface="Poppins Medium"/>
              </a:rPr>
              <a:t> Weeks</a:t>
            </a:r>
            <a:endParaRPr b="0" i="0" sz="3500" u="none" cap="none" strike="noStrike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972775" y="1862675"/>
            <a:ext cx="107637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2 weeks plan (2022, 6th June - 2022, June 18th)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Every Day Discussion about cool industry Tools / Technologies and Doubt clearance.</a:t>
            </a:r>
            <a:endParaRPr sz="1500"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-"/>
            </a:pP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Discussion of Project progress &amp; transformation based on UML &amp; Technologies happened e</a:t>
            </a: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very day with SME.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-   Started e</a:t>
            </a: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very morning session with review of progress report of project along with debugging and error solving if there’s any.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oppins"/>
                <a:ea typeface="Poppins"/>
                <a:cs typeface="Poppins"/>
                <a:sym typeface="Poppins"/>
              </a:rPr>
              <a:t>-   Every session ends with a crystal clear description of the tasks that needs to be performed for project development.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Activity </a:t>
            </a:r>
            <a:r>
              <a:rPr b="1" lang="en-US" sz="1600">
                <a:solidFill>
                  <a:schemeClr val="dk2"/>
                </a:solidFill>
              </a:rPr>
              <a:t>Diagram -</a:t>
            </a:r>
            <a:r>
              <a:rPr b="1" lang="en-US" sz="1600">
                <a:solidFill>
                  <a:schemeClr val="dk2"/>
                </a:solidFill>
              </a:rPr>
              <a:t> Student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34" name="Google Shape;534;p4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" y="1191912"/>
            <a:ext cx="11055416" cy="51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>
            <p:ph type="ctrTitle"/>
          </p:nvPr>
        </p:nvSpPr>
        <p:spPr>
          <a:xfrm>
            <a:off x="71375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Activity </a:t>
            </a:r>
            <a:r>
              <a:rPr b="1" lang="en-US" sz="1600">
                <a:solidFill>
                  <a:schemeClr val="dk2"/>
                </a:solidFill>
              </a:rPr>
              <a:t>Diagram - Professor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42" name="Google Shape;542;p4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48"/>
          <p:cNvPicPr preferRelativeResize="0"/>
          <p:nvPr/>
        </p:nvPicPr>
        <p:blipFill rotWithShape="1">
          <a:blip r:embed="rId3">
            <a:alphaModFix/>
          </a:blip>
          <a:srcRect b="18193" l="8147" r="0" t="0"/>
          <a:stretch/>
        </p:blipFill>
        <p:spPr>
          <a:xfrm>
            <a:off x="615925" y="1039500"/>
            <a:ext cx="10460498" cy="53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Activity Diagram - Admin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550" name="Google Shape;550;p4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1" name="Google Shape;5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9498"/>
            <a:ext cx="11887201" cy="5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b="1" lang="en-US" sz="4400"/>
              <a:t>Challenges </a:t>
            </a:r>
            <a:br>
              <a:rPr b="1" lang="en-US" sz="4400"/>
            </a:br>
            <a:r>
              <a:rPr b="1" lang="en-US" sz="4400"/>
              <a:t>&amp;</a:t>
            </a:r>
            <a:br>
              <a:rPr b="1" lang="en-US" sz="4400"/>
            </a:br>
            <a:r>
              <a:rPr b="1" lang="en-US" sz="4400"/>
              <a:t>Learnings</a:t>
            </a:r>
            <a:endParaRPr b="1"/>
          </a:p>
        </p:txBody>
      </p:sp>
      <p:sp>
        <p:nvSpPr>
          <p:cNvPr id="558" name="Google Shape;558;p5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9" name="Google Shape;55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1" l="10034" r="11850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 txBox="1"/>
          <p:nvPr>
            <p:ph idx="4294967295" type="body"/>
          </p:nvPr>
        </p:nvSpPr>
        <p:spPr>
          <a:xfrm>
            <a:off x="5316300" y="680425"/>
            <a:ext cx="5031900" cy="537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/>
              <a:t>LEARNING</a:t>
            </a:r>
            <a:endParaRPr b="1" sz="2100"/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Learning can happen virtually too.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Crystal clear thought process in designing UML diagrams.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Setting up the environment.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Better at writing clean and readable codes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Learn to use production technologies</a:t>
            </a:r>
            <a:endParaRPr/>
          </a:p>
        </p:txBody>
      </p:sp>
      <p:sp>
        <p:nvSpPr>
          <p:cNvPr id="566" name="Google Shape;566;p5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" name="Google Shape;567;p51"/>
          <p:cNvSpPr txBox="1"/>
          <p:nvPr>
            <p:ph idx="4294967295" type="body"/>
          </p:nvPr>
        </p:nvSpPr>
        <p:spPr>
          <a:xfrm>
            <a:off x="332100" y="1039900"/>
            <a:ext cx="4866300" cy="537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b="1" lang="en-US" sz="2100"/>
              <a:t>CHALLENGES</a:t>
            </a:r>
            <a:endParaRPr b="1" sz="21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Virtual Learning Experience</a:t>
            </a:r>
            <a:endParaRPr sz="1700"/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t/>
            </a:r>
            <a:endParaRPr sz="6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Setting the environment.</a:t>
            </a:r>
            <a:endParaRPr sz="1700"/>
          </a:p>
          <a:p>
            <a:pPr indent="-260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t/>
            </a:r>
            <a:endParaRPr sz="5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Initially had trouble in designing UML diagrams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ctrTitle"/>
          </p:nvPr>
        </p:nvSpPr>
        <p:spPr>
          <a:xfrm>
            <a:off x="1875674" y="2861675"/>
            <a:ext cx="206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Poppins Medium"/>
              <a:buNone/>
            </a:pPr>
            <a:r>
              <a:rPr b="1" lang="en-US" sz="5500"/>
              <a:t>Demo</a:t>
            </a:r>
            <a:endParaRPr b="1" sz="2500"/>
          </a:p>
        </p:txBody>
      </p:sp>
      <p:sp>
        <p:nvSpPr>
          <p:cNvPr id="574" name="Google Shape;574;p5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5" name="Google Shape;575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9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3"/>
          <p:cNvSpPr txBox="1"/>
          <p:nvPr>
            <p:ph type="ctrTitle"/>
          </p:nvPr>
        </p:nvSpPr>
        <p:spPr>
          <a:xfrm>
            <a:off x="1344826" y="3138150"/>
            <a:ext cx="3146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82" name="Google Shape;582;p5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3" name="Google Shape;583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5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0" name="Google Shape;590;p5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1203400" y="559400"/>
            <a:ext cx="71190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3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407903" y="2038325"/>
            <a:ext cx="50022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800">
              <a:solidFill>
                <a:srgbClr val="B45F06"/>
              </a:solidFill>
            </a:endParaRPr>
          </a:p>
          <a:p>
            <a:pPr indent="-3683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22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b="0" i="0" sz="2200" u="none" cap="none" strike="noStrike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1. SME</a:t>
            </a:r>
            <a:endParaRPr b="0" i="0" sz="2200" u="none" cap="none" strike="noStrike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2. L &amp; D Team, Flipkart</a:t>
            </a:r>
            <a:endParaRPr sz="22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b="0" i="0" lang="en-US" sz="2200" u="none" cap="none" strike="noStrike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HR </a:t>
            </a: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Team, Flipkart</a:t>
            </a:r>
            <a:endParaRPr sz="22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 startAt="3"/>
            </a:pPr>
            <a:r>
              <a:rPr lang="en-US" sz="2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sz="1800">
              <a:solidFill>
                <a:srgbClr val="B45F06"/>
              </a:solidFill>
            </a:endParaRPr>
          </a:p>
          <a:p>
            <a:pPr indent="-3683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/>
            </a:pPr>
            <a:r>
              <a:rPr b="0" i="0" lang="en-US" sz="2200" u="none" cap="none" strike="noStrike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b="0" i="0" sz="2200" u="none" cap="none" strike="noStrike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/>
            </a:pPr>
            <a:r>
              <a:rPr b="0" i="0" lang="en-US" sz="2200" u="none" cap="none" strike="noStrike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Assess</a:t>
            </a:r>
            <a:endParaRPr sz="1800">
              <a:solidFill>
                <a:srgbClr val="B45F06"/>
              </a:solidFill>
            </a:endParaRPr>
          </a:p>
          <a:p>
            <a:pPr indent="-3683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Poppins Medium"/>
              <a:buAutoNum type="arabicPeriod"/>
            </a:pPr>
            <a:r>
              <a:rPr b="0" i="0" lang="en-US" sz="2200" u="none" cap="none" strike="noStrike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Course-Corrections</a:t>
            </a:r>
            <a:endParaRPr sz="1800">
              <a:solidFill>
                <a:srgbClr val="B45F06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897" y="1339350"/>
            <a:ext cx="370375" cy="3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>
                <a:solidFill>
                  <a:srgbClr val="FF00FF"/>
                </a:solidFill>
              </a:rPr>
              <a:t>  </a:t>
            </a:r>
            <a:r>
              <a:rPr lang="en-US" sz="2800">
                <a:solidFill>
                  <a:srgbClr val="D9D9D9"/>
                </a:solidFill>
              </a:rPr>
              <a:t>Our next starts</a:t>
            </a:r>
            <a:endParaRPr b="1" sz="2800">
              <a:solidFill>
                <a:srgbClr val="D9D9D9"/>
              </a:solidFill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701250" y="3146275"/>
            <a:ext cx="1828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EFE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b="1" sz="2800">
              <a:solidFill>
                <a:srgbClr val="EFEFE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</a:rPr>
              <a:t>2</a:t>
            </a:r>
            <a:r>
              <a:rPr lang="en-US" sz="3200">
                <a:solidFill>
                  <a:schemeClr val="dk1"/>
                </a:solidFill>
              </a:rPr>
              <a:t> WEEKS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1,036,800</a:t>
            </a:r>
            <a:r>
              <a:rPr b="0" i="0" lang="en-US" sz="320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SECONDS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5007032" y="2530180"/>
            <a:ext cx="22111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</a:t>
            </a: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DAYS</a:t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4757651" y="3315474"/>
            <a:ext cx="27099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288</a:t>
            </a: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HOURS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4109259" y="4167935"/>
            <a:ext cx="39734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17,280</a:t>
            </a: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LOTS OF 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07" name="Google Shape;207;p24"/>
          <p:cNvSpPr txBox="1"/>
          <p:nvPr>
            <p:ph type="ctrTitle"/>
          </p:nvPr>
        </p:nvSpPr>
        <p:spPr>
          <a:xfrm>
            <a:off x="516477" y="264300"/>
            <a:ext cx="2129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Poppins Medium"/>
              <a:buNone/>
            </a:pPr>
            <a:r>
              <a:rPr b="1" lang="en-US" sz="4000">
                <a:solidFill>
                  <a:schemeClr val="dk2"/>
                </a:solidFill>
              </a:rPr>
              <a:t>Agenda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9" name="Google Shape;209;p24"/>
          <p:cNvGrpSpPr/>
          <p:nvPr/>
        </p:nvGrpSpPr>
        <p:grpSpPr>
          <a:xfrm>
            <a:off x="516463" y="1127773"/>
            <a:ext cx="4690876" cy="4856712"/>
            <a:chOff x="516463" y="962766"/>
            <a:chExt cx="4690876" cy="4856712"/>
          </a:xfrm>
        </p:grpSpPr>
        <p:sp>
          <p:nvSpPr>
            <p:cNvPr id="210" name="Google Shape;210;p24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1219192" y="209827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AC92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>
                <a:solidFill>
                  <a:srgbClr val="00AC92"/>
                </a:solidFill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1219204" y="265649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030A0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1219192" y="320539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>
                <a:solidFill>
                  <a:srgbClr val="00B050"/>
                </a:solidFill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1219204" y="37542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225" name="Google Shape;225;p24"/>
            <p:cNvSpPr txBox="1"/>
            <p:nvPr/>
          </p:nvSpPr>
          <p:spPr>
            <a:xfrm>
              <a:off x="1219192" y="430909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80000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>
                <a:solidFill>
                  <a:srgbClr val="980000"/>
                </a:solidFill>
              </a:endParaRPr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1219192" y="4860934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8C4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>
                <a:solidFill>
                  <a:srgbClr val="0078C4"/>
                </a:solidFill>
              </a:endParaRPr>
            </a:p>
          </p:txBody>
        </p:sp>
        <p:sp>
          <p:nvSpPr>
            <p:cNvPr id="227" name="Google Shape;227;p24"/>
            <p:cNvSpPr txBox="1"/>
            <p:nvPr/>
          </p:nvSpPr>
          <p:spPr>
            <a:xfrm>
              <a:off x="1219204" y="541280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ctrTitle"/>
          </p:nvPr>
        </p:nvSpPr>
        <p:spPr>
          <a:xfrm>
            <a:off x="695300" y="2731050"/>
            <a:ext cx="39348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4576"/>
              <a:buFont typeface="Poppins Medium"/>
              <a:buNone/>
            </a:pPr>
            <a:r>
              <a:rPr lang="en-US" sz="5900"/>
              <a:t>Our</a:t>
            </a:r>
            <a:r>
              <a:rPr lang="en-US" sz="5900"/>
              <a:t> Journey</a:t>
            </a:r>
            <a:endParaRPr sz="2900"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5" t="26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Agenda of sessions</a:t>
            </a:r>
            <a:endParaRPr sz="3700"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685800" y="1623235"/>
            <a:ext cx="4690800" cy="45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Introduction to Unix/Linux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Introduction to GIT And Github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SDLC and OOAD With UML Modeling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Core Java Programming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-US" sz="2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Dropwizard, </a:t>
            </a: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MySQL Fundamentals</a:t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Project</a:t>
            </a:r>
            <a:endParaRPr sz="2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